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98" r:id="rId3"/>
    <p:sldId id="256" r:id="rId4"/>
    <p:sldId id="304" r:id="rId5"/>
    <p:sldId id="302" r:id="rId6"/>
    <p:sldId id="303" r:id="rId7"/>
    <p:sldId id="258" r:id="rId8"/>
    <p:sldId id="259" r:id="rId9"/>
    <p:sldId id="305" r:id="rId10"/>
    <p:sldId id="257" r:id="rId11"/>
    <p:sldId id="260" r:id="rId12"/>
    <p:sldId id="261" r:id="rId13"/>
    <p:sldId id="262" r:id="rId14"/>
    <p:sldId id="265" r:id="rId15"/>
    <p:sldId id="306" r:id="rId16"/>
    <p:sldId id="266" r:id="rId17"/>
    <p:sldId id="267" r:id="rId18"/>
    <p:sldId id="268" r:id="rId19"/>
    <p:sldId id="269" r:id="rId20"/>
    <p:sldId id="270" r:id="rId21"/>
    <p:sldId id="301" r:id="rId22"/>
    <p:sldId id="299" r:id="rId23"/>
    <p:sldId id="307" r:id="rId24"/>
    <p:sldId id="309" r:id="rId25"/>
    <p:sldId id="311" r:id="rId26"/>
    <p:sldId id="273" r:id="rId27"/>
    <p:sldId id="274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3" r:id="rId42"/>
    <p:sldId id="292" r:id="rId43"/>
    <p:sldId id="294" r:id="rId44"/>
    <p:sldId id="295" r:id="rId45"/>
    <p:sldId id="291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9D7B177-C336-4139-B9F3-1214E7B4F9B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126904-53E7-4A69-8A0A-81BDA8FE6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Noun is a word that represent human, animal, thing,place, action, Nouns  - Common emotion etc. Noun- can be both visible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Picture 2" descr="Noun is a word that represent human, animal, thing,place, action, Nouns  - Common emotion etc. Noun- can be both visible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per Nouns      Proper Nouns are similar to Common Nouns but more specific for example : Proper Nouns always start wit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4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untable Nouns Q: Countable Nouns, Singular or plural ? A: Countable Nouns have 2 forms       Singular   : Dog, Country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7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untable Nouns      For Singular Countable Nouns. They must have determiner or article in front of them. - I want an or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46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untable Nouns       For Plural Countable Nouns. The determiner or article is depend on the situation. - I like to wa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44333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singular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Determiner or article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89113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an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060" y="357693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the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4558" y="42627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this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2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countable Nouns Q: Uncountable Nouns, Singular or plural ? A: Uncountable Nouns have 2 forms Most of uncountable nouns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0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2"/>
                </a:solidFill>
              </a:rPr>
              <a:t>Some Common Uncountable English Nouns</a:t>
            </a:r>
          </a:p>
          <a:p>
            <a:pPr algn="just"/>
            <a:r>
              <a:rPr lang="en-US" sz="2400" b="1" dirty="0" smtClean="0">
                <a:solidFill>
                  <a:schemeClr val="accent2"/>
                </a:solidFill>
              </a:rPr>
              <a:t>Food and drink:</a:t>
            </a:r>
            <a:r>
              <a:rPr lang="en-US" sz="2400" b="1" dirty="0" smtClean="0">
                <a:solidFill>
                  <a:srgbClr val="FFFF00"/>
                </a:solidFill>
              </a:rPr>
              <a:t> bacon, beef, beer, bread, broccoli, butter, cabbage, candy, </a:t>
            </a:r>
            <a:r>
              <a:rPr lang="en-US" sz="2400" dirty="0" smtClean="0">
                <a:solidFill>
                  <a:srgbClr val="FFFF00"/>
                </a:solidFill>
              </a:rPr>
              <a:t>cauliflower, celery, cereal, cheese, chicken, chocolate, coffee, corn, cream, fish, flour, fruit, ice cream, lettuce, meat, milk, oil, pasta, rice, salt, spinach, sugar, tea, water, wine, yogur</a:t>
            </a:r>
            <a:r>
              <a:rPr lang="en-US" sz="2400" dirty="0" smtClean="0">
                <a:solidFill>
                  <a:schemeClr val="bg1"/>
                </a:solidFill>
              </a:rPr>
              <a:t>t</a:t>
            </a:r>
          </a:p>
          <a:p>
            <a:pPr algn="just"/>
            <a:r>
              <a:rPr lang="en-US" sz="2400" b="1" dirty="0" smtClean="0">
                <a:solidFill>
                  <a:schemeClr val="accent2"/>
                </a:solidFill>
              </a:rPr>
              <a:t>Nonfood substances: </a:t>
            </a:r>
            <a:r>
              <a:rPr lang="en-US" sz="2400" b="1" dirty="0" smtClean="0">
                <a:solidFill>
                  <a:srgbClr val="FFFF00"/>
                </a:solidFill>
              </a:rPr>
              <a:t>air, cement, coal, dirt, gasoline, gold, ice, leather, paper, </a:t>
            </a:r>
            <a:r>
              <a:rPr lang="en-US" sz="2400" dirty="0" smtClean="0">
                <a:solidFill>
                  <a:srgbClr val="FFFF00"/>
                </a:solidFill>
              </a:rPr>
              <a:t>petroleum, plastic, rain, rubber, silver, snow, soap, steel, wood, wool</a:t>
            </a:r>
          </a:p>
          <a:p>
            <a:pPr algn="just"/>
            <a:r>
              <a:rPr lang="en-US" sz="2400" b="1" dirty="0" smtClean="0">
                <a:solidFill>
                  <a:schemeClr val="accent2"/>
                </a:solidFill>
              </a:rPr>
              <a:t>Abstract nouns:</a:t>
            </a:r>
            <a:r>
              <a:rPr lang="en-US" sz="2400" b="1" dirty="0" smtClean="0">
                <a:solidFill>
                  <a:srgbClr val="FFFF00"/>
                </a:solidFill>
              </a:rPr>
              <a:t> advice, anger, beauty, confidence, courage,  employment, fun, </a:t>
            </a:r>
            <a:r>
              <a:rPr lang="en-US" sz="2400" dirty="0" smtClean="0">
                <a:solidFill>
                  <a:srgbClr val="FFFF00"/>
                </a:solidFill>
              </a:rPr>
              <a:t>happiness, health, honesty, information, intelligence, knowledge, love, poverty, satisfaction, truth</a:t>
            </a:r>
          </a:p>
          <a:p>
            <a:pPr algn="just"/>
            <a:r>
              <a:rPr lang="en-US" sz="2400" b="1" dirty="0" smtClean="0">
                <a:solidFill>
                  <a:schemeClr val="accent2"/>
                </a:solidFill>
              </a:rPr>
              <a:t>Others:</a:t>
            </a:r>
            <a:r>
              <a:rPr lang="en-US" sz="2400" b="1" dirty="0" smtClean="0">
                <a:solidFill>
                  <a:srgbClr val="FFFF00"/>
                </a:solidFill>
              </a:rPr>
              <a:t>  clothing, equipment, furniture, </a:t>
            </a:r>
            <a:r>
              <a:rPr lang="en-US" sz="2400" dirty="0" smtClean="0">
                <a:solidFill>
                  <a:srgbClr val="FFFF00"/>
                </a:solidFill>
              </a:rPr>
              <a:t>homework, jewelry, luggage, lumber, machinery, mail, money, news, poetry, pollution, research, scenery, traffic, transportation, violence, weather, work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countable Nouns       If uncountable nouns act as the subject of the sentence. It must be follow by the singular Verb t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418653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bread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655" y="4186535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butter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8413" y="487233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air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1409" y="4872335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water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5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ngular to Plural- Countable Nouns can be both singular and plural.- 95% of uncountable nouns are in singular form but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8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ncountable Nouns Q: How can we count the uncountable nouns ? A: Simply add ‚the container‛ in front of uncountable noun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29093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Countable nouns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610" y="1295400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Plural 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5000" y="1828800"/>
            <a:ext cx="281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Uncountable nouns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7068" y="1828800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singular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5806" y="2438400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Uncountable nouns can be plural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468" y="129093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singular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114800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900" y="5253335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00600"/>
            <a:ext cx="38100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7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countable Nouns      Some of the nouns can be countable and uncountable for example : - Glass :      Please give me a g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1976735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The container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4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noun is a word&#10;that names a:&#10;•person&#10;•place&#10;•thing&#10;•ide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countable Nouns      Some of the nouns can be countable and uncountable for example : - Paper :      I read two papers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006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“a glass” (singular) is something you drink out of;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The uncountable noun “glass” is a substance made from silicates;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“glasses” (plural) are frames containing lenses that correct </a:t>
            </a:r>
            <a:r>
              <a:rPr lang="en-US" sz="2000" dirty="0" smtClean="0">
                <a:solidFill>
                  <a:srgbClr val="FFFF00"/>
                </a:solidFill>
              </a:rPr>
              <a:t>imperfect vision.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9287" y="2891135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glass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4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ypes of nouns Compound nouns A compound noun is a noun that is made up of two or more words. Most compound nouns in Eng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. Possessive Nouns&#10;A noun that shows&#10;ownership or&#10;possession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04800"/>
            <a:ext cx="7793037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are possessives?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91440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Possessives show ownership.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They show something belongs to someone or something.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In other words, they “possess” something.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solidFill>
                  <a:srgbClr val="FFFF00"/>
                </a:solidFill>
              </a:rPr>
              <a:t>For example, if we want to show that a book belongs to the boy, it would be stated: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the boy’s book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3063"/>
            <a:ext cx="8562975" cy="14557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chemeClr val="bg1"/>
                </a:solidFill>
              </a:rPr>
              <a:t>Rule 2: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For a plural noun ending in </a:t>
            </a:r>
            <a:r>
              <a:rPr lang="en-US" sz="4000" i="1" dirty="0" smtClean="0">
                <a:solidFill>
                  <a:schemeClr val="bg1"/>
                </a:solidFill>
              </a:rPr>
              <a:t>s</a:t>
            </a:r>
            <a:r>
              <a:rPr lang="en-US" sz="4000" dirty="0" smtClean="0">
                <a:solidFill>
                  <a:schemeClr val="bg1"/>
                </a:solidFill>
              </a:rPr>
              <a:t>, add only an apostrophe (‘)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650288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A plural noun means there is more than one.  For example, “boy” is singular and “boys” is plural.</a:t>
            </a:r>
          </a:p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Since one </a:t>
            </a:r>
            <a:r>
              <a:rPr lang="en-US" sz="2800" i="1" dirty="0" smtClean="0">
                <a:solidFill>
                  <a:srgbClr val="00B050"/>
                </a:solidFill>
              </a:rPr>
              <a:t>s</a:t>
            </a:r>
            <a:r>
              <a:rPr lang="en-US" sz="2800" dirty="0" smtClean="0">
                <a:solidFill>
                  <a:srgbClr val="00B050"/>
                </a:solidFill>
              </a:rPr>
              <a:t> was already added to make this noun plural, a second </a:t>
            </a:r>
            <a:r>
              <a:rPr lang="en-US" sz="2800" i="1" dirty="0" smtClean="0">
                <a:solidFill>
                  <a:srgbClr val="00B050"/>
                </a:solidFill>
              </a:rPr>
              <a:t>s</a:t>
            </a:r>
            <a:r>
              <a:rPr lang="en-US" sz="2800" dirty="0" smtClean="0">
                <a:solidFill>
                  <a:srgbClr val="00B050"/>
                </a:solidFill>
              </a:rPr>
              <a:t> is not added.</a:t>
            </a:r>
          </a:p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Example:</a:t>
            </a:r>
            <a:endParaRPr lang="en-US" sz="2400" dirty="0" smtClean="0">
              <a:solidFill>
                <a:srgbClr val="00B05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the three girls’ notebook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Not:  the three </a:t>
            </a:r>
            <a:r>
              <a:rPr lang="en-US" dirty="0" err="1" smtClean="0">
                <a:solidFill>
                  <a:srgbClr val="FFFF00"/>
                </a:solidFill>
              </a:rPr>
              <a:t>girls’s</a:t>
            </a:r>
            <a:r>
              <a:rPr lang="en-US" dirty="0" smtClean="0">
                <a:solidFill>
                  <a:srgbClr val="FFFF00"/>
                </a:solidFill>
              </a:rPr>
              <a:t> notebook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1"/>
            <a:ext cx="8915400" cy="1828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chemeClr val="bg1"/>
                </a:solidFill>
              </a:rPr>
              <a:t>Rule 3: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For a plural noun that does not end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in s, add an apostrophe and s (‘s).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3"/>
            <a:ext cx="8574088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B050"/>
                </a:solidFill>
              </a:rPr>
              <a:t>The cars belong to the men.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00B050"/>
                </a:solidFill>
              </a:rPr>
              <a:t>The men’s cars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B050"/>
                </a:solidFill>
              </a:rPr>
              <a:t>The cheese belongs to the mice.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00B050"/>
                </a:solidFill>
              </a:rPr>
              <a:t>The mice’s cheese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rgbClr val="00B050"/>
                </a:solidFill>
              </a:rPr>
              <a:t>The children own the toys.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olidFill>
                  <a:srgbClr val="00B050"/>
                </a:solidFill>
              </a:rPr>
              <a:t>The children’s toys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ypes of nouns-    Noun + Noun          = Bed + Room       = Bedroom-    Verb + Noun          = Swimming + Pool = Swimm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2514600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made up of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19735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two or more words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ypes of nounsThere’re 3 ways to write a compound noun.- Write 2 words together.     - Toothpaste, Bedroom, Blackboard- W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llective Nouns      A collective noun is noun that use to name something that form in group or in collection. Structu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90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ypes of nouns They are names of collections or the word that use for define a groups of objects. - People = A crowd of 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653135"/>
            <a:ext cx="589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Collective noun    + of   +   common noun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6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ommon Nouns      Common Nouns are use to represent things those are common in nature for example : People    : Man, Wom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694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2373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7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ypes of nouns Usually examples for collective nouns are given in a phase form. - A bunch of grapes - A swamp of bees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5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ypes of nouns An uncountable noun (Mass Noun) is not the same as a collective nouns. An uncountable noun can’t be plural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8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llective Nouns      There’re 2 forms of collective noun. Singular andPlural. It depends on the situation. For example :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4110335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not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4796135"/>
            <a:ext cx="91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Can’t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3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llective NounsMore example of collective nouns :                   Collective Nou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4191000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are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668" y="2814935"/>
            <a:ext cx="64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has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6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bstract Nouns     This type of noun is very special. You cansense them. You can’t see, hear, smell or eventouching.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685800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Abstract Nouns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62535"/>
            <a:ext cx="375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Abstract </a:t>
            </a:r>
            <a:r>
              <a:rPr lang="en-US" sz="2400" i="1" dirty="0" smtClean="0">
                <a:solidFill>
                  <a:srgbClr val="00B050"/>
                </a:solidFill>
              </a:rPr>
              <a:t>Nouns from verb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1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bstract Nouns     This type of noun is very special. You cansense them. You can’t see, hear, smell or eventouching.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2662535"/>
            <a:ext cx="444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Abstract </a:t>
            </a:r>
            <a:r>
              <a:rPr lang="en-US" sz="2400" i="1" dirty="0" smtClean="0">
                <a:solidFill>
                  <a:srgbClr val="00B050"/>
                </a:solidFill>
              </a:rPr>
              <a:t>Nouns from Adjective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oncrete Nouns     Concrete Noun is opposite to abstract noun.Actually Concrete noun is similar to Common noun.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2662535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Abstract </a:t>
            </a:r>
            <a:r>
              <a:rPr lang="en-US" sz="2400" i="1" dirty="0" smtClean="0">
                <a:solidFill>
                  <a:srgbClr val="00B050"/>
                </a:solidFill>
              </a:rPr>
              <a:t>Nouns from nouns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edicate Nouns       Predicate noun is noun that follow ‚verb tobe‛. It use to define the subject.- He   is   a     ma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8998" y="2510135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Concrete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8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sitions of nounsNoun has 2 position in the sentences.First of all noun can be written at the beginning of thesentences.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371600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predicate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6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ositions of nounsNoun can also written at the end of the sentences.Example :John loves Jane very much. (Jane is a prop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144333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2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2586335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beginning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3389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Adele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72335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subject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3389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Adele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oper Noun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ositions of nounsNoun can also written at the end of the sentences and act asa complement.Example :My name is Adam. (Ada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4433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end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124200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Jane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29335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object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124200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Jane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3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ception of singular and plural2. Some words are written in plural form but use them assingular form- Economics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08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Exception of singular and plural 3. Some words are written in plural form and use as plural - Arms              Pajamas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7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xception of singular and plural 4. Some words are written in singular form and use as plural - People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3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xception of singular and plural5. Some words have different meaning when they are in singularand plural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1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xception of singular and plural 1. Some words that are the same as they are in singular    and plural - Aircraft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xceptional forms of nounsThere’re several nouns that form from suffix which are- …ship     =      Relationship, Friends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xercises :1. From the presentation, How many types of nouns are there ?2. Joseph, Peter, Jason, Honda, Toyota are the ex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xamples:&#10; William Shakespeare was a playwright.&#10;- Proper noun that is the name of a specific&#10;person.&#10; I will be visit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4"/>
            <a:ext cx="9121768" cy="684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xamples:&#10; Everyone dislikes Monday mornings.&#10;- The names of days are proper nouns.&#10; The holy book of Islam is the Kor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per NounsRules of Proper Nouns :- There is no article in front of proper nouns exceptThe Jones (Jone’s family) and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429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CAPITAL LETTER</a:t>
            </a:r>
            <a:endParaRPr lang="en-US" sz="3600" b="1" i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ntable Nouns      Countable Noun is noun that you can count them in number. It can have shape or no shape. Shape      :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2147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Rules of proper nouns: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82880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except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119735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Plural form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05535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Plural form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263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44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2800" dirty="0" smtClean="0">
                <a:solidFill>
                  <a:srgbClr val="FFFF00"/>
                </a:solidFill>
              </a:rPr>
              <a:t>The definite article 'the' is used before both singular and plural nouns when the noun is specific. The names of geographic places are specific names and may require definite articles: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names of rivers , oceans, seas, </a:t>
            </a:r>
            <a:r>
              <a:rPr lang="en-US" sz="2800" dirty="0" smtClean="0">
                <a:solidFill>
                  <a:srgbClr val="00B050"/>
                </a:solidFill>
              </a:rPr>
              <a:t>(the Nile, the Pacific)  </a:t>
            </a:r>
            <a:r>
              <a:rPr lang="en-US" sz="2800" dirty="0" smtClean="0">
                <a:solidFill>
                  <a:srgbClr val="7030A0"/>
                </a:solidFill>
              </a:rPr>
              <a:t>geographical areas, deserts, forests, gulfs, peninsulas, groups of lakes</a:t>
            </a:r>
            <a:r>
              <a:rPr lang="en-US" sz="2800" dirty="0" smtClean="0">
                <a:solidFill>
                  <a:srgbClr val="00B050"/>
                </a:solidFill>
              </a:rPr>
              <a:t> (the Great Lakes), </a:t>
            </a:r>
            <a:r>
              <a:rPr lang="en-US" sz="2800" dirty="0" smtClean="0">
                <a:solidFill>
                  <a:srgbClr val="7030A0"/>
                </a:solidFill>
              </a:rPr>
              <a:t>mountain ranges</a:t>
            </a:r>
            <a:r>
              <a:rPr lang="en-US" sz="2800" dirty="0" smtClean="0">
                <a:solidFill>
                  <a:srgbClr val="00B050"/>
                </a:solidFill>
              </a:rPr>
              <a:t> (the </a:t>
            </a:r>
            <a:r>
              <a:rPr lang="en-US" sz="2800" dirty="0" err="1" smtClean="0">
                <a:solidFill>
                  <a:srgbClr val="00B050"/>
                </a:solidFill>
              </a:rPr>
              <a:t>Himalyas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, </a:t>
            </a:r>
            <a:r>
              <a:rPr lang="en-US" sz="2800" dirty="0" smtClean="0">
                <a:solidFill>
                  <a:srgbClr val="7030A0"/>
                </a:solidFill>
              </a:rPr>
              <a:t>and chains of islands</a:t>
            </a:r>
            <a:r>
              <a:rPr lang="en-US" sz="2800" dirty="0" smtClean="0">
                <a:solidFill>
                  <a:srgbClr val="00B050"/>
                </a:solidFill>
              </a:rPr>
              <a:t> (the </a:t>
            </a:r>
            <a:r>
              <a:rPr lang="en-US" sz="2800" dirty="0" err="1" smtClean="0">
                <a:solidFill>
                  <a:srgbClr val="00B050"/>
                </a:solidFill>
              </a:rPr>
              <a:t>Spratleys</a:t>
            </a:r>
            <a:r>
              <a:rPr lang="en-US" sz="2800" dirty="0" smtClean="0">
                <a:solidFill>
                  <a:srgbClr val="00B050"/>
                </a:solidFill>
              </a:rPr>
              <a:t>).</a:t>
            </a:r>
          </a:p>
          <a:p>
            <a:pPr algn="just"/>
            <a:r>
              <a:rPr lang="en-US" sz="2800" dirty="0" smtClean="0">
                <a:solidFill>
                  <a:srgbClr val="FFFF00"/>
                </a:solidFill>
              </a:rPr>
              <a:t>No article is necessary before the following specific nouns: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Singular names of countries</a:t>
            </a:r>
            <a:r>
              <a:rPr lang="en-US" sz="2800" dirty="0" smtClean="0">
                <a:solidFill>
                  <a:srgbClr val="00B050"/>
                </a:solidFill>
              </a:rPr>
              <a:t>(China) or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territories</a:t>
            </a:r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en-US" sz="2800" dirty="0" err="1" smtClean="0">
                <a:solidFill>
                  <a:srgbClr val="00B050"/>
                </a:solidFill>
              </a:rPr>
              <a:t>Puducherry</a:t>
            </a:r>
            <a:r>
              <a:rPr lang="en-US" sz="2800" dirty="0" smtClean="0">
                <a:solidFill>
                  <a:srgbClr val="00B050"/>
                </a:solidFill>
              </a:rPr>
              <a:t>),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cities, towns, states, streets, lakes, bays, mountains</a:t>
            </a:r>
            <a:r>
              <a:rPr lang="en-US" sz="2800" dirty="0" smtClean="0">
                <a:solidFill>
                  <a:srgbClr val="00B050"/>
                </a:solidFill>
              </a:rPr>
              <a:t>(Mount Everest),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continents</a:t>
            </a:r>
            <a:r>
              <a:rPr lang="en-US" sz="2800" dirty="0" smtClean="0">
                <a:solidFill>
                  <a:srgbClr val="00B050"/>
                </a:solidFill>
              </a:rPr>
              <a:t>(Asia, Europe),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islands</a:t>
            </a:r>
            <a:r>
              <a:rPr lang="en-US" sz="2800" dirty="0" smtClean="0">
                <a:solidFill>
                  <a:srgbClr val="00B050"/>
                </a:solidFill>
              </a:rPr>
              <a:t>(Hong Kong Island),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languages, sports, academic subjects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440</TotalTime>
  <Words>536</Words>
  <Application>Microsoft Office PowerPoint</Application>
  <PresentationFormat>On-screen Show (4:3)</PresentationFormat>
  <Paragraphs>76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What are possessives?</vt:lpstr>
      <vt:lpstr>Rule 2: For a plural noun ending in s, add only an apostrophe (‘)</vt:lpstr>
      <vt:lpstr>Rule 3: For a plural noun that does not end  in s, add an apostrophe and s (‘s).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win</cp:lastModifiedBy>
  <cp:revision>26</cp:revision>
  <dcterms:created xsi:type="dcterms:W3CDTF">2016-04-11T05:28:03Z</dcterms:created>
  <dcterms:modified xsi:type="dcterms:W3CDTF">2016-04-25T12:08:31Z</dcterms:modified>
</cp:coreProperties>
</file>